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64" r:id="rId7"/>
    <p:sldId id="260" r:id="rId8"/>
    <p:sldId id="266" r:id="rId9"/>
    <p:sldId id="265" r:id="rId10"/>
    <p:sldId id="261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357" autoAdjust="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239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8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521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017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32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4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73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57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63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66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83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6A622-E4CD-49F3-82F3-BB8334BE89E3}" type="datetimeFigureOut">
              <a:rPr lang="ru-RU" smtClean="0"/>
              <a:t>16.09.2019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E9DFA-A358-4C45-B4D2-29A211269C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18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8090" y="1478924"/>
            <a:ext cx="9144000" cy="3732973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1.2.</a:t>
            </a:r>
            <a:b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</a:t>
            </a:r>
            <a:b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НУКЛЕИНОВЫХ КИСЛОТ</a:t>
            </a:r>
            <a:endParaRPr lang="ru-RU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8090" y="5211897"/>
            <a:ext cx="9144000" cy="63511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2225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249382" y="132846"/>
            <a:ext cx="11723543" cy="6557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2800" b="1" dirty="0" smtClean="0"/>
              <a:t>Вторичная </a:t>
            </a:r>
            <a:r>
              <a:rPr lang="ru-RU" sz="2800" b="1" dirty="0"/>
              <a:t>структура ДНК. </a:t>
            </a:r>
            <a:r>
              <a:rPr lang="ru-RU" sz="2800" dirty="0"/>
              <a:t>В соответствии с моделью, предложенной в 1953 г. Дж. Уотсоном и Ф. Криком, она представляет собой </a:t>
            </a:r>
            <a:r>
              <a:rPr lang="ru-RU" sz="2800" dirty="0" err="1"/>
              <a:t>двухцепочечную</a:t>
            </a:r>
            <a:r>
              <a:rPr lang="ru-RU" sz="2800" dirty="0"/>
              <a:t> правозакрученную спираль из комплементарных друг другу антипараллельных полинуклеотидных нитей.</a:t>
            </a:r>
          </a:p>
          <a:p>
            <a:pPr algn="l"/>
            <a:endParaRPr lang="ru-RU" sz="2800" dirty="0"/>
          </a:p>
          <a:p>
            <a:pPr algn="l"/>
            <a:r>
              <a:rPr lang="ru-RU" sz="2800" dirty="0"/>
              <a:t>Для вторичной структуры ДНК решающим являются две особенности строения азотистых оснований нуклеотидов. </a:t>
            </a:r>
            <a:endParaRPr lang="ru-RU" sz="2800" dirty="0" smtClean="0"/>
          </a:p>
          <a:p>
            <a:pPr algn="l"/>
            <a:r>
              <a:rPr lang="ru-RU" sz="2800" b="1" dirty="0" smtClean="0"/>
              <a:t>Первая</a:t>
            </a:r>
            <a:r>
              <a:rPr lang="ru-RU" sz="2800" dirty="0" smtClean="0"/>
              <a:t> </a:t>
            </a:r>
            <a:r>
              <a:rPr lang="ru-RU" sz="2800" dirty="0"/>
              <a:t>заключается в наличии групп, способных образовывать водородные связи. В параллельных цепочках </a:t>
            </a:r>
            <a:r>
              <a:rPr lang="ru-RU" sz="2800" dirty="0" err="1"/>
              <a:t>аденин</a:t>
            </a:r>
            <a:r>
              <a:rPr lang="ru-RU" sz="2800" dirty="0"/>
              <a:t> двумя водородными связями соединяется с </a:t>
            </a:r>
            <a:r>
              <a:rPr lang="ru-RU" sz="2800" dirty="0" err="1"/>
              <a:t>тимином</a:t>
            </a:r>
            <a:r>
              <a:rPr lang="ru-RU" sz="2800" dirty="0"/>
              <a:t>, а гуанин тремя водородными связями с </a:t>
            </a:r>
            <a:r>
              <a:rPr lang="ru-RU" sz="2800" dirty="0" err="1"/>
              <a:t>цитозином</a:t>
            </a:r>
            <a:r>
              <a:rPr lang="ru-RU" sz="2800" dirty="0"/>
              <a:t> (образуя </a:t>
            </a:r>
            <a:r>
              <a:rPr lang="ru-RU" sz="2800" dirty="0" err="1"/>
              <a:t>комплиментарные</a:t>
            </a:r>
            <a:r>
              <a:rPr lang="ru-RU" sz="2800" dirty="0"/>
              <a:t> пары). </a:t>
            </a:r>
            <a:endParaRPr lang="ru-RU" sz="2800" dirty="0" smtClean="0"/>
          </a:p>
          <a:p>
            <a:pPr algn="l"/>
            <a:r>
              <a:rPr lang="ru-RU" sz="2800" b="1" dirty="0" smtClean="0"/>
              <a:t>Вторая</a:t>
            </a:r>
            <a:r>
              <a:rPr lang="ru-RU" sz="2800" dirty="0" smtClean="0"/>
              <a:t> </a:t>
            </a:r>
            <a:r>
              <a:rPr lang="ru-RU" sz="2800" dirty="0"/>
              <a:t>особенность заключается в том, что пары комплементарных оснований А-Т и Г-Ц оказываются одинаковыми не только по размеру, но и по форме (рис ).</a:t>
            </a:r>
          </a:p>
          <a:p>
            <a:pPr algn="l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4271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2376" y="160307"/>
            <a:ext cx="4420242" cy="6470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26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4192" y="0"/>
            <a:ext cx="11457709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Благодаря способности нуклеотидов к спариванию, образуется жесткая, хорошо стабилизированная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двухцепочечная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структура (рис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обладающая следующими свойствами.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0600" y="1475404"/>
            <a:ext cx="4576421" cy="5230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263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655" y="484257"/>
            <a:ext cx="11568545" cy="6057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Сахарофосфатные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остовы двух цепей образуют правозакрученную спираль с общей осью и диаметром 0,2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нм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спирали существуют две бороздки - большая и малая. На каждый виток спирали приходится 10 пар оснований.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Сахарофосфатные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остовы двух полинуклеотидных цепей, расположенные снаружи, связаны между собой водородными связями между отходящими от них вовнутрь азотистыми основаниями. Плоскости оснований перпендикулярны оси спирали и отстоят друг от друга на 0,34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нм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Гидрофобные взаимодействия между плоскостями ароматических колец оснований стабилизируют структуру, преодолевая силы электростатического отталкивания между отрицательно заряженными фосфатными группами.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Две цепи антипараллельны, т.е. по своему химическому строению они ориентированы в противоположных направлениях. Антипараллельная направленность имеет важное биологическое значение при репликации и транскрипции ДНК.</a:t>
            </a:r>
            <a:endParaRPr lang="ru-RU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774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4183" y="1008910"/>
            <a:ext cx="11277600" cy="4834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Третичная структура ДНК.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всех живых организмов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двухспиральные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молекулы ДНК плотно упакованы с образованием сложных трехмерных структур.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Суперспирализация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прежде всего необходима для «упаковки» громадной молекулы ДНК в малом объеме клетки. </a:t>
            </a:r>
            <a:endParaRPr lang="ru-RU" sz="3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ДНК </a:t>
            </a:r>
            <a:r>
              <a:rPr lang="ru-RU" sz="3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Е. </a:t>
            </a:r>
            <a:r>
              <a:rPr lang="ru-RU" sz="32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имеет длину более 1 мм, в то время как длина клетки не превышает 5 мкм. </a:t>
            </a:r>
            <a:endParaRPr lang="ru-RU" sz="32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Помимо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этого,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суперспирализация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ДНК, облегчающая ее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расплетение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обеспечивает начало репликации и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транскрипции.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12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1780" y="171020"/>
            <a:ext cx="11346873" cy="6546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Физико-химические свойства ДНК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Различные факторы, нарушающие водородные связи (повышение температуры выше 80 °С, изменение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ионной силы, действие мочевины и др.), вызывают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денатурацию ДНК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т.е. изменение пространственного расположения цепей ДНК без разрыва ковалентных связей. Двойная спираль ДНК при денатурации полностью или частично разделяется на составляющие ее цепи. Денатурация ДНК сопровождается усилением оптического поглощения в УФ-области пуриновых и пиримидиновых оснований. Это явление называют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гиперхромным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эффектом. При денатурации уменьшается также высокая вязкость, присущая растворам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нативной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ДНК. При восстановлении первоначальной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двухспиральной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структуры ДНК, в результате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ренатурании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поглощение при 260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нм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азотистыми основаниями вследствие их «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экранированности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уменьшается. Это явление называют гипохромным эффектом.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881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7528" y="199307"/>
            <a:ext cx="10474037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Макроэргические </a:t>
            </a:r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нуклеотидтрифосфаты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Помимо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нуклеотидмонофосфатов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живых организмах встречаются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нуклеотиддифосфаты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нуклеотидтрифосфаты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705" y="1674710"/>
            <a:ext cx="4941050" cy="503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600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653" y="147528"/>
            <a:ext cx="11485419" cy="6546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молекулах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нуклеотиддифосфатов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нуклеотидтрифосфатов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остатки фосфорной кислоты соединены ангидридной связью, обладающей большим запасом потенциальной энергии. Такие связи называют макроэргическими. Макроэргические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рибонуклеотидтрифосфаты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дсзоксирибонуклетидтрифосфаты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являются исходными субстратами для синтеза РНК и ДНК.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АДФ и АТФ занимают центральную роль в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энергообмене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всех типов клеток, являясь субстратами и продуктами реакций окислительного, субстратного и фотосинтетического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фосфорилирования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Энергия, высвобождающаяся при гидролизе АТФ, обеспечивает выполнение всех видов биологической работы. ГТФ энергетически обеспечивает процессы трансляции белков, УТФ необходим для синтеза гликогена, ЦТФ участвует в синтезе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глицерофосфолипидов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926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7127" y="987818"/>
            <a:ext cx="9545782" cy="5361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Нуклеотиды в составе коферментов</a:t>
            </a:r>
            <a:endParaRPr lang="ru-RU" sz="3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Многие коферменты и родственные им соединения являются производными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аденозинмонофосфата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никотинамидадениндинуклеотид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(НАД</a:t>
            </a:r>
            <a:r>
              <a:rPr lang="ru-RU" sz="3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никотинамидадениндинуклеотидфосфат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(НАДФ</a:t>
            </a:r>
            <a:r>
              <a:rPr lang="ru-RU" sz="3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флавинадениндинуклеотид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(ФАД), </a:t>
            </a: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'-фосфоаденозин-5'-фосфосульфат (ФАФ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аденозилметионин</a:t>
            </a:r>
            <a:r>
              <a:rPr lang="ru-RU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u-RU" sz="320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КоА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др.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85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2420774" y="170965"/>
            <a:ext cx="7350452" cy="58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200" b="1" dirty="0"/>
              <a:t>Строение и функции нуклеиновых к-т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90945" y="1004144"/>
            <a:ext cx="11610110" cy="5511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sz="3200" dirty="0" smtClean="0">
                <a:solidFill>
                  <a:srgbClr val="C00000"/>
                </a:solidFill>
              </a:rPr>
              <a:t>Нуклеиновые </a:t>
            </a:r>
            <a:r>
              <a:rPr lang="ru-RU" sz="3200" dirty="0">
                <a:solidFill>
                  <a:srgbClr val="C00000"/>
                </a:solidFill>
              </a:rPr>
              <a:t>к-ты- </a:t>
            </a:r>
            <a:r>
              <a:rPr lang="ru-RU" sz="3200" dirty="0" smtClean="0">
                <a:solidFill>
                  <a:srgbClr val="C00000"/>
                </a:solidFill>
              </a:rPr>
              <a:t>высокомолекул</a:t>
            </a:r>
            <a:r>
              <a:rPr lang="ru-RU" sz="3200" dirty="0" smtClean="0">
                <a:solidFill>
                  <a:srgbClr val="C00000"/>
                </a:solidFill>
              </a:rPr>
              <a:t>ярные</a:t>
            </a:r>
            <a:r>
              <a:rPr lang="ru-RU" sz="3200" dirty="0" smtClean="0">
                <a:solidFill>
                  <a:srgbClr val="C00000"/>
                </a:solidFill>
              </a:rPr>
              <a:t>  биополимеры состоящие </a:t>
            </a:r>
            <a:r>
              <a:rPr lang="ru-RU" sz="3200" dirty="0">
                <a:solidFill>
                  <a:srgbClr val="C00000"/>
                </a:solidFill>
              </a:rPr>
              <a:t>из мононуклеотидов, </a:t>
            </a:r>
            <a:r>
              <a:rPr lang="ru-RU" sz="3200" dirty="0" smtClean="0">
                <a:solidFill>
                  <a:srgbClr val="C00000"/>
                </a:solidFill>
              </a:rPr>
              <a:t>которые сод</a:t>
            </a:r>
            <a:r>
              <a:rPr lang="ru-RU" sz="3200" dirty="0" smtClean="0">
                <a:solidFill>
                  <a:srgbClr val="C00000"/>
                </a:solidFill>
              </a:rPr>
              <a:t>ержат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>
                <a:solidFill>
                  <a:srgbClr val="C00000"/>
                </a:solidFill>
              </a:rPr>
              <a:t>3 компонента:</a:t>
            </a:r>
          </a:p>
          <a:p>
            <a:pPr algn="l"/>
            <a:r>
              <a:rPr lang="ru-RU" sz="3200" dirty="0"/>
              <a:t>1</a:t>
            </a:r>
            <a:r>
              <a:rPr lang="ru-RU" sz="3200" dirty="0" smtClean="0"/>
              <a:t>) азотистые </a:t>
            </a:r>
            <a:r>
              <a:rPr lang="ru-RU" sz="3200" dirty="0"/>
              <a:t>основания (пуриновые - </a:t>
            </a:r>
            <a:r>
              <a:rPr lang="ru-RU" sz="3200" dirty="0" err="1"/>
              <a:t>аденин</a:t>
            </a:r>
            <a:r>
              <a:rPr lang="ru-RU" sz="3200" dirty="0"/>
              <a:t> и гуанин</a:t>
            </a:r>
          </a:p>
          <a:p>
            <a:pPr algn="l"/>
            <a:r>
              <a:rPr lang="ru-RU" sz="3200" dirty="0"/>
              <a:t>и пиримидиновые - </a:t>
            </a:r>
            <a:r>
              <a:rPr lang="ru-RU" sz="3200" dirty="0" err="1"/>
              <a:t>цитозин</a:t>
            </a:r>
            <a:r>
              <a:rPr lang="ru-RU" sz="3200" dirty="0"/>
              <a:t>, </a:t>
            </a:r>
            <a:r>
              <a:rPr lang="ru-RU" sz="3200" dirty="0" err="1"/>
              <a:t>тимин</a:t>
            </a:r>
            <a:r>
              <a:rPr lang="ru-RU" sz="3200" dirty="0"/>
              <a:t>, </a:t>
            </a:r>
            <a:r>
              <a:rPr lang="ru-RU" sz="3200" dirty="0" err="1"/>
              <a:t>урацил</a:t>
            </a:r>
            <a:r>
              <a:rPr lang="ru-RU" sz="3200" dirty="0"/>
              <a:t>).</a:t>
            </a:r>
          </a:p>
          <a:p>
            <a:pPr algn="l"/>
            <a:r>
              <a:rPr lang="ru-RU" sz="3200" dirty="0"/>
              <a:t>2) углеводы ( Д - рибоза  или Д-</a:t>
            </a:r>
            <a:r>
              <a:rPr lang="ru-RU" sz="3200" dirty="0" err="1"/>
              <a:t>дезоксирибоза</a:t>
            </a:r>
            <a:r>
              <a:rPr lang="ru-RU" sz="3200" dirty="0"/>
              <a:t>).</a:t>
            </a:r>
          </a:p>
          <a:p>
            <a:pPr algn="l"/>
            <a:r>
              <a:rPr lang="ru-RU" sz="3200" dirty="0"/>
              <a:t>3) остаток фосфорной к-ты</a:t>
            </a:r>
          </a:p>
          <a:p>
            <a:pPr algn="l"/>
            <a:endParaRPr lang="ru-RU" sz="3200" dirty="0" smtClean="0"/>
          </a:p>
          <a:p>
            <a:pPr algn="just"/>
            <a:r>
              <a:rPr lang="ru-RU" sz="3200" dirty="0" smtClean="0"/>
              <a:t>Само </a:t>
            </a:r>
            <a:r>
              <a:rPr lang="ru-RU" sz="3200" dirty="0"/>
              <a:t>название нуклеиновые кислоты (от лат. </a:t>
            </a:r>
            <a:r>
              <a:rPr lang="ru-RU" sz="3200" dirty="0" err="1"/>
              <a:t>nucleus</a:t>
            </a:r>
            <a:r>
              <a:rPr lang="ru-RU" sz="3200" dirty="0"/>
              <a:t> — ядро) показывает, что открыты они были как составная часть клеточного ядра, в котором действительно присутствуют оба класса нуклеиновых кислот - ДНК и РНК. </a:t>
            </a:r>
            <a:endParaRPr lang="ru-RU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25752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0546" y="408945"/>
            <a:ext cx="10543309" cy="5862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 местом локализации ДНК являются структуры клеточного ядра - хромосомы, в которых ДНК находится в виде комплексов с белками -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дезоксирибонуклеотидов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ДНК (около 1 % от общего количества) также обнаружена в митохондриях всех типов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эукариотических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клеток и в хлоропластах растительных клеток. В структуре ядерной ДНК заложена информация о видовых специфических признаках, которые определяют характер данной клетки и всего организма и передаются по наследству. В цитоплазме клеток имеются значительные количества РНК, участвующие в реализации генетической информации.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361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9842" y="273975"/>
            <a:ext cx="11692327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Химический состав нуклеиновых кислот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Нуклеиновые кислоты являются многоосновными кислотами, которые при мягком гидролизе щелочами распадаются на мононуклеотиды. </a:t>
            </a: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Нуклеотид -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соединение азот. основания, углевода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фосф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к-ты.</a:t>
            </a: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Аденин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Д-рибоза 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фосф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к-та  (наз.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адениловая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к-та или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аденозинмонофосфорная к-та - АМФ).</a:t>
            </a:r>
          </a:p>
          <a:p>
            <a:pPr algn="just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Мононуклеотиды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нагревании до 145ºС с водным аммиаком теряют остаток фосфорной кислоты с образованием нуклеозидов. </a:t>
            </a:r>
          </a:p>
          <a:p>
            <a:pPr algn="just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Нуклеозид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соединение азотистого основания с углеводом.</a:t>
            </a: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Аденин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Д-рибоза  (наз. аденозин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08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443634" y="403393"/>
            <a:ext cx="11415567" cy="5696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sz="2800" dirty="0"/>
              <a:t>Молекулы нуклеиновых кислот всех типов живых организмов - это длинные неразветвленные полимеры мононуклеотидов. Роль мостика между нуклеотидами выполняет 3',5'-фосфодиэфирная связь, соединяющая 5'-фосфат одного нуклеотида и 3'-гидроксил остаток рибозы (или </a:t>
            </a:r>
            <a:r>
              <a:rPr lang="ru-RU" sz="2800" dirty="0" err="1"/>
              <a:t>дезоксирибозы</a:t>
            </a:r>
            <a:r>
              <a:rPr lang="ru-RU" sz="2800" dirty="0"/>
              <a:t>) следующего.</a:t>
            </a:r>
            <a:endParaRPr lang="ru-RU" sz="2800" dirty="0" smtClean="0"/>
          </a:p>
          <a:p>
            <a:pPr algn="l"/>
            <a:r>
              <a:rPr lang="ru-RU" sz="2800" dirty="0" smtClean="0"/>
              <a:t>Нуклеотиды </a:t>
            </a:r>
            <a:r>
              <a:rPr lang="ru-RU" sz="2800" dirty="0" err="1"/>
              <a:t>соед</a:t>
            </a:r>
            <a:r>
              <a:rPr lang="ru-RU" sz="2800" dirty="0"/>
              <a:t>. в цепочку </a:t>
            </a:r>
            <a:r>
              <a:rPr lang="ru-RU" sz="2800" dirty="0" err="1"/>
              <a:t>ковалентно</a:t>
            </a:r>
            <a:r>
              <a:rPr lang="ru-RU" sz="2800" dirty="0"/>
              <a:t> </a:t>
            </a:r>
            <a:r>
              <a:rPr lang="ru-RU" sz="2800" dirty="0" err="1"/>
              <a:t>фосфоди</a:t>
            </a:r>
            <a:r>
              <a:rPr lang="ru-RU" sz="2800" dirty="0"/>
              <a:t> </a:t>
            </a:r>
            <a:r>
              <a:rPr lang="ru-RU" sz="2800" dirty="0" smtClean="0"/>
              <a:t>- эфирной </a:t>
            </a:r>
            <a:r>
              <a:rPr lang="ru-RU" sz="2800" dirty="0"/>
              <a:t>связью от ОН третьего углеродного </a:t>
            </a:r>
            <a:r>
              <a:rPr lang="ru-RU" sz="2800" dirty="0" smtClean="0"/>
              <a:t>атома пентозы </a:t>
            </a:r>
            <a:r>
              <a:rPr lang="ru-RU" sz="2800" dirty="0"/>
              <a:t>к ОН </a:t>
            </a:r>
            <a:r>
              <a:rPr lang="ru-RU" sz="2800" dirty="0" err="1"/>
              <a:t>фосф</a:t>
            </a:r>
            <a:r>
              <a:rPr lang="ru-RU" sz="2800" dirty="0"/>
              <a:t>. к-ты</a:t>
            </a:r>
            <a:r>
              <a:rPr lang="ru-RU" sz="2800" dirty="0" smtClean="0"/>
              <a:t>:</a:t>
            </a:r>
          </a:p>
          <a:p>
            <a:pPr algn="l"/>
            <a:endParaRPr lang="ru-RU" sz="2800" dirty="0"/>
          </a:p>
          <a:p>
            <a:r>
              <a:rPr lang="ru-RU" sz="2800" dirty="0" err="1"/>
              <a:t>аденин</a:t>
            </a:r>
            <a:r>
              <a:rPr lang="ru-RU" sz="2800" dirty="0"/>
              <a:t> - рибоза  - </a:t>
            </a:r>
            <a:r>
              <a:rPr lang="ru-RU" sz="2800" dirty="0" err="1"/>
              <a:t>фосф</a:t>
            </a:r>
            <a:r>
              <a:rPr lang="ru-RU" sz="2800" dirty="0"/>
              <a:t>. к-та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         </a:t>
            </a:r>
            <a:r>
              <a:rPr lang="ru-RU" sz="2800" dirty="0" smtClean="0"/>
              <a:t>о</a:t>
            </a:r>
            <a:endParaRPr lang="ru-RU" sz="2800" dirty="0"/>
          </a:p>
          <a:p>
            <a:r>
              <a:rPr lang="ru-RU" sz="2800" dirty="0" smtClean="0"/>
              <a:t>                         </a:t>
            </a:r>
          </a:p>
          <a:p>
            <a:r>
              <a:rPr lang="ru-RU" sz="2800" dirty="0" err="1" smtClean="0"/>
              <a:t>урацил</a:t>
            </a:r>
            <a:r>
              <a:rPr lang="ru-RU" sz="2800" dirty="0" smtClean="0"/>
              <a:t> </a:t>
            </a:r>
            <a:r>
              <a:rPr lang="ru-RU" sz="2800" dirty="0"/>
              <a:t>- рибоза - </a:t>
            </a:r>
            <a:r>
              <a:rPr lang="ru-RU" sz="2800" dirty="0" err="1"/>
              <a:t>фосф</a:t>
            </a:r>
            <a:r>
              <a:rPr lang="ru-RU" sz="2800" dirty="0"/>
              <a:t>. к-та.</a:t>
            </a:r>
          </a:p>
          <a:p>
            <a:pPr algn="l"/>
            <a:r>
              <a:rPr lang="ru-RU" sz="2800" dirty="0"/>
              <a:t>					</a:t>
            </a:r>
          </a:p>
        </p:txBody>
      </p:sp>
      <p:sp>
        <p:nvSpPr>
          <p:cNvPr id="43011" name="Line 3"/>
          <p:cNvSpPr>
            <a:spLocks noChangeShapeType="1"/>
          </p:cNvSpPr>
          <p:nvPr/>
        </p:nvSpPr>
        <p:spPr bwMode="auto">
          <a:xfrm flipV="1">
            <a:off x="6054433" y="4790221"/>
            <a:ext cx="412028" cy="3359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V="1">
            <a:off x="6802578" y="4236906"/>
            <a:ext cx="332941" cy="26583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02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254" y="-128528"/>
            <a:ext cx="1190105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</a:rPr>
              <a:t>Строение и функции РНК</a:t>
            </a:r>
          </a:p>
          <a:p>
            <a:pPr lvl="0"/>
            <a:r>
              <a:rPr lang="ru-RU" sz="3200" dirty="0">
                <a:solidFill>
                  <a:prstClr val="black"/>
                </a:solidFill>
              </a:rPr>
              <a:t>Сод: 1) </a:t>
            </a:r>
            <a:r>
              <a:rPr lang="ru-RU" sz="3200" dirty="0" err="1">
                <a:solidFill>
                  <a:prstClr val="black"/>
                </a:solidFill>
              </a:rPr>
              <a:t>аденин</a:t>
            </a:r>
            <a:r>
              <a:rPr lang="ru-RU" sz="3200" dirty="0">
                <a:solidFill>
                  <a:prstClr val="black"/>
                </a:solidFill>
              </a:rPr>
              <a:t>                  </a:t>
            </a:r>
            <a:r>
              <a:rPr lang="ru-RU" sz="3200" dirty="0" err="1">
                <a:solidFill>
                  <a:prstClr val="black"/>
                </a:solidFill>
              </a:rPr>
              <a:t>цитозин</a:t>
            </a:r>
            <a:endParaRPr lang="ru-RU" sz="3200" dirty="0">
              <a:solidFill>
                <a:prstClr val="black"/>
              </a:solidFill>
            </a:endParaRPr>
          </a:p>
          <a:p>
            <a:pPr lvl="0"/>
            <a:r>
              <a:rPr lang="ru-RU" sz="3200" dirty="0">
                <a:solidFill>
                  <a:prstClr val="black"/>
                </a:solidFill>
              </a:rPr>
              <a:t>             гуанин                  </a:t>
            </a:r>
            <a:r>
              <a:rPr lang="ru-RU" sz="3200" dirty="0" err="1">
                <a:solidFill>
                  <a:prstClr val="black"/>
                </a:solidFill>
              </a:rPr>
              <a:t>урацил</a:t>
            </a:r>
            <a:r>
              <a:rPr lang="ru-RU" sz="3200" dirty="0">
                <a:solidFill>
                  <a:prstClr val="black"/>
                </a:solidFill>
              </a:rPr>
              <a:t> (нет </a:t>
            </a:r>
            <a:r>
              <a:rPr lang="ru-RU" sz="3200" dirty="0" err="1">
                <a:solidFill>
                  <a:prstClr val="black"/>
                </a:solidFill>
              </a:rPr>
              <a:t>тимина</a:t>
            </a:r>
            <a:r>
              <a:rPr lang="ru-RU" sz="3200" dirty="0">
                <a:solidFill>
                  <a:prstClr val="black"/>
                </a:solidFill>
              </a:rPr>
              <a:t>!)</a:t>
            </a:r>
          </a:p>
          <a:p>
            <a:pPr lvl="0"/>
            <a:r>
              <a:rPr lang="ru-RU" sz="3200" dirty="0">
                <a:solidFill>
                  <a:prstClr val="black"/>
                </a:solidFill>
              </a:rPr>
              <a:t>         2) углевод   -Д - рибоза</a:t>
            </a:r>
          </a:p>
          <a:p>
            <a:pPr lvl="0"/>
            <a:r>
              <a:rPr lang="ru-RU" sz="3200" dirty="0">
                <a:solidFill>
                  <a:prstClr val="black"/>
                </a:solidFill>
              </a:rPr>
              <a:t>         3) остаток </a:t>
            </a:r>
            <a:r>
              <a:rPr lang="ru-RU" sz="3200" dirty="0" err="1">
                <a:solidFill>
                  <a:prstClr val="black"/>
                </a:solidFill>
              </a:rPr>
              <a:t>фосф</a:t>
            </a:r>
            <a:r>
              <a:rPr lang="ru-RU" sz="3200" dirty="0">
                <a:solidFill>
                  <a:prstClr val="black"/>
                </a:solidFill>
              </a:rPr>
              <a:t>. </a:t>
            </a:r>
            <a:r>
              <a:rPr lang="ru-RU" sz="3200" dirty="0" smtClean="0">
                <a:solidFill>
                  <a:prstClr val="black"/>
                </a:solidFill>
              </a:rPr>
              <a:t>к-ты</a:t>
            </a:r>
          </a:p>
          <a:p>
            <a:pPr algn="ctr"/>
            <a:r>
              <a:rPr lang="ru-RU" sz="3200" b="1" dirty="0"/>
              <a:t>Типы РНК</a:t>
            </a:r>
          </a:p>
          <a:p>
            <a:r>
              <a:rPr lang="ru-RU" sz="3200" dirty="0"/>
              <a:t>1.</a:t>
            </a:r>
            <a:r>
              <a:rPr lang="ru-RU" sz="3200" dirty="0">
                <a:solidFill>
                  <a:srgbClr val="FF0000"/>
                </a:solidFill>
              </a:rPr>
              <a:t>Информационная </a:t>
            </a:r>
            <a:r>
              <a:rPr lang="ru-RU" sz="3200" dirty="0"/>
              <a:t>(и-РНК, </a:t>
            </a:r>
            <a:r>
              <a:rPr lang="ru-RU" sz="3200" b="1" dirty="0"/>
              <a:t>матричная – м-РНК</a:t>
            </a:r>
            <a:r>
              <a:rPr lang="ru-RU" sz="3200" b="1" dirty="0" smtClean="0"/>
              <a:t>) </a:t>
            </a:r>
            <a:r>
              <a:rPr lang="ru-RU" sz="3200" dirty="0" smtClean="0"/>
              <a:t>М</a:t>
            </a:r>
            <a:r>
              <a:rPr lang="ru-RU" sz="3200" dirty="0"/>
              <a:t>. 0,5 - 2 млн. Да.</a:t>
            </a:r>
          </a:p>
          <a:p>
            <a:r>
              <a:rPr lang="ru-RU" sz="3200" dirty="0"/>
              <a:t>Функция - перенос информации от ДНК к рибосомам, </a:t>
            </a:r>
            <a:r>
              <a:rPr lang="ru-RU" sz="3200" dirty="0" smtClean="0"/>
              <a:t>управляя </a:t>
            </a:r>
            <a:r>
              <a:rPr lang="ru-RU" sz="3200" dirty="0"/>
              <a:t>образованием первичной структуры </a:t>
            </a:r>
            <a:r>
              <a:rPr lang="ru-RU" sz="3200" dirty="0" smtClean="0"/>
              <a:t>белка.</a:t>
            </a:r>
            <a:endParaRPr lang="ru-RU" sz="3200" dirty="0"/>
          </a:p>
          <a:p>
            <a:r>
              <a:rPr lang="ru-RU" sz="3200" dirty="0"/>
              <a:t>2. </a:t>
            </a:r>
            <a:r>
              <a:rPr lang="ru-RU" sz="3200" dirty="0">
                <a:solidFill>
                  <a:srgbClr val="FF0000"/>
                </a:solidFill>
              </a:rPr>
              <a:t>Транспортная РНК</a:t>
            </a:r>
            <a:r>
              <a:rPr lang="ru-RU" sz="3200" dirty="0"/>
              <a:t> (т-РНК, </a:t>
            </a:r>
            <a:r>
              <a:rPr lang="en-US" sz="3200" dirty="0"/>
              <a:t>S</a:t>
            </a:r>
            <a:r>
              <a:rPr lang="ru-RU" sz="3200" dirty="0"/>
              <a:t>-РНК</a:t>
            </a:r>
            <a:r>
              <a:rPr lang="ru-RU" sz="3200" dirty="0" smtClean="0"/>
              <a:t>) М.25-30 </a:t>
            </a:r>
            <a:r>
              <a:rPr lang="ru-RU" sz="3200" dirty="0" err="1"/>
              <a:t>кДа</a:t>
            </a:r>
            <a:r>
              <a:rPr lang="ru-RU" sz="3200" dirty="0"/>
              <a:t>.</a:t>
            </a:r>
          </a:p>
          <a:p>
            <a:r>
              <a:rPr lang="ru-RU" sz="3200" dirty="0"/>
              <a:t>Функция - перенос к рибосомам </a:t>
            </a:r>
            <a:r>
              <a:rPr lang="ru-RU" sz="3200" dirty="0" err="1"/>
              <a:t>амк</a:t>
            </a:r>
            <a:r>
              <a:rPr lang="ru-RU" sz="3200" dirty="0"/>
              <a:t>-т, причем </a:t>
            </a:r>
            <a:r>
              <a:rPr lang="ru-RU" sz="3200" dirty="0" smtClean="0"/>
              <a:t>для каждой </a:t>
            </a:r>
            <a:r>
              <a:rPr lang="ru-RU" sz="3200" dirty="0" err="1"/>
              <a:t>амк</a:t>
            </a:r>
            <a:r>
              <a:rPr lang="ru-RU" sz="3200" dirty="0"/>
              <a:t>-ты свой тип т- РНК.</a:t>
            </a:r>
          </a:p>
          <a:p>
            <a:r>
              <a:rPr lang="ru-RU" sz="3200" dirty="0"/>
              <a:t>3. </a:t>
            </a:r>
            <a:r>
              <a:rPr lang="ru-RU" sz="3200" dirty="0" err="1">
                <a:solidFill>
                  <a:srgbClr val="FF0000"/>
                </a:solidFill>
              </a:rPr>
              <a:t>Рибосомальная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(р-РНК</a:t>
            </a:r>
            <a:r>
              <a:rPr lang="ru-RU" sz="3200" dirty="0" smtClean="0"/>
              <a:t>) М</a:t>
            </a:r>
            <a:r>
              <a:rPr lang="ru-RU" sz="3200" dirty="0"/>
              <a:t>. 05-2 млн.</a:t>
            </a:r>
          </a:p>
          <a:p>
            <a:r>
              <a:rPr lang="ru-RU" sz="3200" dirty="0"/>
              <a:t>Функция - участвует в сборке белковой молекулы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0153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2655533" y="538702"/>
            <a:ext cx="5663322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sz="3600" b="1" dirty="0"/>
              <a:t>Строение и функции ДНК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542618" y="1412048"/>
            <a:ext cx="9859672" cy="4034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ru-RU" sz="3200" dirty="0"/>
              <a:t>Сод: 1) </a:t>
            </a:r>
            <a:r>
              <a:rPr lang="ru-RU" sz="3200" dirty="0" err="1"/>
              <a:t>аденин</a:t>
            </a:r>
            <a:r>
              <a:rPr lang="ru-RU" sz="3200" dirty="0"/>
              <a:t>                       </a:t>
            </a:r>
            <a:r>
              <a:rPr lang="ru-RU" sz="3200" dirty="0" err="1"/>
              <a:t>цитозин</a:t>
            </a:r>
            <a:endParaRPr lang="ru-RU" sz="3200" dirty="0"/>
          </a:p>
          <a:p>
            <a:pPr algn="l"/>
            <a:r>
              <a:rPr lang="ru-RU" sz="3200" dirty="0"/>
              <a:t>             гуанин                       </a:t>
            </a:r>
            <a:r>
              <a:rPr lang="ru-RU" sz="3200" dirty="0" err="1"/>
              <a:t>тимин</a:t>
            </a:r>
            <a:r>
              <a:rPr lang="ru-RU" sz="3200" dirty="0"/>
              <a:t> (нет </a:t>
            </a:r>
            <a:r>
              <a:rPr lang="ru-RU" sz="3200" dirty="0" err="1"/>
              <a:t>урацила</a:t>
            </a:r>
            <a:r>
              <a:rPr lang="ru-RU" sz="3200" dirty="0"/>
              <a:t>!)</a:t>
            </a:r>
          </a:p>
          <a:p>
            <a:pPr algn="l"/>
            <a:r>
              <a:rPr lang="ru-RU" sz="3200" dirty="0"/>
              <a:t>          2) углевод - Д - </a:t>
            </a:r>
            <a:r>
              <a:rPr lang="ru-RU" sz="3200" dirty="0" err="1"/>
              <a:t>дезоксирибоза</a:t>
            </a:r>
            <a:endParaRPr lang="ru-RU" sz="3200" dirty="0"/>
          </a:p>
          <a:p>
            <a:pPr algn="l"/>
            <a:r>
              <a:rPr lang="ru-RU" sz="3200" dirty="0"/>
              <a:t>          3) остаток </a:t>
            </a:r>
            <a:r>
              <a:rPr lang="ru-RU" sz="3200" dirty="0" err="1"/>
              <a:t>фосф</a:t>
            </a:r>
            <a:r>
              <a:rPr lang="ru-RU" sz="3200" dirty="0"/>
              <a:t>. к-ты</a:t>
            </a:r>
          </a:p>
          <a:p>
            <a:pPr algn="l"/>
            <a:r>
              <a:rPr lang="ru-RU" sz="3200" dirty="0"/>
              <a:t> </a:t>
            </a:r>
            <a:r>
              <a:rPr lang="ru-RU" sz="3200" dirty="0" err="1" smtClean="0"/>
              <a:t>М.м</a:t>
            </a:r>
            <a:r>
              <a:rPr lang="ru-RU" sz="3200" dirty="0" smtClean="0"/>
              <a:t>. </a:t>
            </a:r>
            <a:r>
              <a:rPr lang="ru-RU" sz="3200" dirty="0"/>
              <a:t>4 млн. - 5 млрд</a:t>
            </a:r>
            <a:r>
              <a:rPr lang="ru-RU" sz="3200" dirty="0" smtClean="0"/>
              <a:t>. Да.</a:t>
            </a:r>
          </a:p>
          <a:p>
            <a:pPr algn="l"/>
            <a:endParaRPr lang="ru-RU" sz="3200" dirty="0" smtClean="0"/>
          </a:p>
          <a:p>
            <a:pPr algn="l"/>
            <a:r>
              <a:rPr lang="ru-RU" sz="3200" dirty="0" smtClean="0"/>
              <a:t>ДНК</a:t>
            </a:r>
            <a:r>
              <a:rPr lang="ru-RU" sz="3200" dirty="0"/>
              <a:t>, подобно белкам, имеет первичную, вторичную и третичную структуры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09545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163" y="366754"/>
            <a:ext cx="10875819" cy="608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Первичная структура ДНК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Данная структура определяет закодированную в ней информацию, представляя собой последовательность чередования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дезоксирибонуклеотидов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полинуклеотидной цепи. Хотя ДНК содержит всего четыре типа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мономерных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звеньев, количество возможных нуклеотидных последовательностей превосходит таковое для белков вследствие существенно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бóльшсй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длины полинуклеотидных цепей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Несмотря на различия в первичной структуре ДНК, в суммарном нуклеотидном составе всех типов ДНК имеются общие закономерности, установленные Е.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Чаргаффом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которые подтверждены огромным фактическим материалом, сыгравшим важную роль в формировании представления о вторичной структуре ДНК.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97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2835" y="124691"/>
            <a:ext cx="11194473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Закономерности в строении ДНК</a:t>
            </a:r>
          </a:p>
          <a:p>
            <a:pPr algn="ctr"/>
            <a:r>
              <a:rPr lang="ru-RU" sz="2800" dirty="0"/>
              <a:t>             (правила   </a:t>
            </a:r>
            <a:r>
              <a:rPr lang="ru-RU" sz="2800" dirty="0" err="1"/>
              <a:t>Чаргаффа</a:t>
            </a:r>
            <a:r>
              <a:rPr lang="ru-RU" sz="2800" dirty="0"/>
              <a:t>, 1952)</a:t>
            </a:r>
          </a:p>
          <a:p>
            <a:r>
              <a:rPr lang="ru-RU" sz="2800" dirty="0"/>
              <a:t>1) Молярное </a:t>
            </a:r>
            <a:r>
              <a:rPr lang="ru-RU" sz="2800" dirty="0" smtClean="0"/>
              <a:t>содержание </a:t>
            </a:r>
            <a:r>
              <a:rPr lang="ru-RU" sz="2800" dirty="0" err="1"/>
              <a:t>аденина</a:t>
            </a:r>
            <a:r>
              <a:rPr lang="ru-RU" sz="2800" dirty="0"/>
              <a:t> равно </a:t>
            </a:r>
            <a:r>
              <a:rPr lang="ru-RU" sz="2800" dirty="0" smtClean="0"/>
              <a:t>содержанию </a:t>
            </a:r>
            <a:r>
              <a:rPr lang="ru-RU" sz="2800" dirty="0" err="1"/>
              <a:t>тимина</a:t>
            </a:r>
            <a:r>
              <a:rPr lang="ru-RU" sz="2800" dirty="0"/>
              <a:t>:</a:t>
            </a:r>
          </a:p>
          <a:p>
            <a:r>
              <a:rPr lang="ru-RU" sz="2800" dirty="0"/>
              <a:t>			</a:t>
            </a:r>
            <a:r>
              <a:rPr lang="ru-RU" sz="2800" dirty="0" smtClean="0"/>
              <a:t>А=Т </a:t>
            </a:r>
            <a:r>
              <a:rPr lang="ru-RU" sz="2800" dirty="0"/>
              <a:t>или А/Т = 1</a:t>
            </a:r>
            <a:endParaRPr lang="ru-RU" sz="2800" dirty="0"/>
          </a:p>
          <a:p>
            <a:r>
              <a:rPr lang="ru-RU" sz="2800" dirty="0"/>
              <a:t>2)Молярное </a:t>
            </a:r>
            <a:r>
              <a:rPr lang="ru-RU" sz="2800" dirty="0" smtClean="0"/>
              <a:t>содержание </a:t>
            </a:r>
            <a:r>
              <a:rPr lang="ru-RU" sz="2800" dirty="0"/>
              <a:t>гуанина равно </a:t>
            </a:r>
            <a:r>
              <a:rPr lang="ru-RU" sz="2800" dirty="0" smtClean="0"/>
              <a:t>содержанию </a:t>
            </a:r>
            <a:r>
              <a:rPr lang="ru-RU" sz="2800" dirty="0" err="1"/>
              <a:t>цитозина</a:t>
            </a:r>
            <a:r>
              <a:rPr lang="ru-RU" sz="2800" dirty="0"/>
              <a:t>:</a:t>
            </a:r>
          </a:p>
          <a:p>
            <a:r>
              <a:rPr lang="ru-RU" sz="2800" dirty="0"/>
              <a:t>			</a:t>
            </a:r>
            <a:r>
              <a:rPr lang="ru-RU" sz="2800" dirty="0" smtClean="0"/>
              <a:t>Г=Ц </a:t>
            </a:r>
            <a:r>
              <a:rPr lang="ru-RU" sz="2800" dirty="0"/>
              <a:t>или Г/Ц = 1</a:t>
            </a:r>
            <a:endParaRPr lang="ru-RU" sz="2800" dirty="0"/>
          </a:p>
          <a:p>
            <a:r>
              <a:rPr lang="ru-RU" sz="2800" dirty="0"/>
              <a:t>3)Сумма пуриновых оснований равна сумме</a:t>
            </a:r>
          </a:p>
          <a:p>
            <a:r>
              <a:rPr lang="ru-RU" sz="2800" dirty="0"/>
              <a:t>пиримидиновых:</a:t>
            </a:r>
          </a:p>
          <a:p>
            <a:pPr algn="ctr"/>
            <a:r>
              <a:rPr lang="ru-RU" sz="2800" dirty="0" smtClean="0"/>
              <a:t>А+Г </a:t>
            </a:r>
            <a:r>
              <a:rPr lang="ru-RU" sz="2800" dirty="0"/>
              <a:t>= </a:t>
            </a:r>
            <a:r>
              <a:rPr lang="ru-RU" sz="2800" dirty="0" smtClean="0"/>
              <a:t>Т+Ц</a:t>
            </a:r>
          </a:p>
          <a:p>
            <a:r>
              <a:rPr lang="ru-RU" sz="2800" dirty="0"/>
              <a:t>4) В ДНК из разных источников отношение Г+Ц/А+Т, называемое коэффициентом специфичности, неодинаково.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20436" y="4956783"/>
            <a:ext cx="109728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ДНК в основном нах. в ядрах клеток и митохондриях.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хранение и передача наследственной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участок молекулы ДНК.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1473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1181</Words>
  <Application>Microsoft Office PowerPoint</Application>
  <PresentationFormat>Широкоэкранный</PresentationFormat>
  <Paragraphs>89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Тема 1.2. ХИМИЯ НУКЛЕИНОВЫХ КИСЛОТ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1.2. ХИМИЯ НУКЛЕИНОВЫХ КИСЛОТ</dc:title>
  <dc:creator>Пользователь Windows</dc:creator>
  <cp:lastModifiedBy>Пользователь Windows</cp:lastModifiedBy>
  <cp:revision>15</cp:revision>
  <dcterms:created xsi:type="dcterms:W3CDTF">2019-07-12T13:56:49Z</dcterms:created>
  <dcterms:modified xsi:type="dcterms:W3CDTF">2019-09-16T20:10:41Z</dcterms:modified>
</cp:coreProperties>
</file>